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54" r:id="rId36"/>
    <p:sldId id="339" r:id="rId37"/>
    <p:sldId id="340" r:id="rId38"/>
    <p:sldId id="352" r:id="rId39"/>
    <p:sldId id="342" r:id="rId40"/>
    <p:sldId id="343" r:id="rId41"/>
    <p:sldId id="353" r:id="rId42"/>
    <p:sldId id="344" r:id="rId43"/>
    <p:sldId id="345" r:id="rId44"/>
    <p:sldId id="347" r:id="rId45"/>
    <p:sldId id="346" r:id="rId46"/>
    <p:sldId id="351" r:id="rId47"/>
    <p:sldId id="349" r:id="rId48"/>
    <p:sldId id="350" r:id="rId49"/>
    <p:sldId id="357" r:id="rId50"/>
    <p:sldId id="359" r:id="rId51"/>
    <p:sldId id="358" r:id="rId52"/>
    <p:sldId id="355" r:id="rId53"/>
  </p:sldIdLst>
  <p:sldSz cx="9144000" cy="5143500" type="screen16x9"/>
  <p:notesSz cx="7315200" cy="9601200"/>
  <p:embeddedFontLst>
    <p:embeddedFont>
      <p:font typeface="Aharoni" panose="02010803020104030203" pitchFamily="2" charset="-79"/>
      <p:bold r:id="rId55"/>
    </p:embeddedFont>
    <p:embeddedFont>
      <p:font typeface="Cambria Math" panose="02040503050406030204" pitchFamily="18" charset="0"/>
      <p:regular r:id="rId56"/>
    </p:embeddedFont>
    <p:embeddedFont>
      <p:font typeface="Nunito" pitchFamily="2" charset="0"/>
      <p:regular r:id="rId57"/>
      <p:bold r:id="rId58"/>
      <p:italic r:id="rId59"/>
      <p:boldItalic r:id="rId60"/>
    </p:embeddedFont>
    <p:embeddedFont>
      <p:font typeface="Tahoma" panose="020B0604030504040204" pitchFamily="34" charset="0"/>
      <p:regular r:id="rId61"/>
      <p:bold r:id="rId62"/>
    </p:embeddedFont>
    <p:embeddedFont>
      <p:font typeface="Walter Turncoat" panose="020B0604020202020204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11" autoAdjust="0"/>
  </p:normalViewPr>
  <p:slideViewPr>
    <p:cSldViewPr snapToGrid="0">
      <p:cViewPr>
        <p:scale>
          <a:sx n="80" d="100"/>
          <a:sy n="80" d="100"/>
        </p:scale>
        <p:origin x="8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C08E7-A2BF-C9F2-EC4C-AF80570B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CCEBE9-0716-3079-392B-243031AB8090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152718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878D-473F-B64D-827D-8F5663B6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0C84B-427E-6A92-C467-C6042E98802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66761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217-2296-84D7-6003-200ABFE8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8A5D9D1-0780-68EE-DBD3-25A87E5AD0F3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 Results</a:t>
            </a:r>
          </a:p>
        </p:txBody>
      </p:sp>
    </p:spTree>
    <p:extLst>
      <p:ext uri="{BB962C8B-B14F-4D97-AF65-F5344CB8AC3E}">
        <p14:creationId xmlns:p14="http://schemas.microsoft.com/office/powerpoint/2010/main" val="341672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51011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514757"/>
            <a:ext cx="369447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1" y="1263369"/>
            <a:ext cx="4300737" cy="28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607141" y="1449183"/>
            <a:ext cx="41096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	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076" y="985440"/>
            <a:ext cx="2799543" cy="17858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78266-D817-C66D-23C5-1A7B0AC93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94870" y="3015547"/>
            <a:ext cx="2491954" cy="1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31" y="1509513"/>
            <a:ext cx="4300737" cy="28300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05052"/>
            <a:ext cx="3717631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27F4-8C1F-EB59-6028-9A70CB5AC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84063F9-740B-C973-6C39-98BEFAD95FB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Statistics for Depth 2</a:t>
            </a:r>
          </a:p>
        </p:txBody>
      </p:sp>
    </p:spTree>
    <p:extLst>
      <p:ext uri="{BB962C8B-B14F-4D97-AF65-F5344CB8AC3E}">
        <p14:creationId xmlns:p14="http://schemas.microsoft.com/office/powerpoint/2010/main" val="241941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AF8-DCAC-CE9D-68AB-A16AB1BF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BF8C-8C7F-0B8D-8F54-AEDC244814CD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Graph Size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7AC35C-B17A-BD28-450B-659E5FBC73D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(71%) have between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200k and 400k reachable nodes.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graph size and algorithm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04812-2B16-3A14-408B-B40D0A6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2" y="954323"/>
            <a:ext cx="5226257" cy="186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FB35-A3D6-BDB6-1E47-1C2B1B5A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2" y="3029831"/>
            <a:ext cx="5226257" cy="18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453B-24DB-1C8F-555A-AE3E535D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3EC3EA-5EE9-E59D-9AC8-A37719C4C14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Obstacle-Density of Graphs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72548C-07DF-FAEE-D914-522FE7C4206B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(72%) have a relatively low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obstacle density (10% - 30%).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(&gt;30% reduction at densities &gt;80%).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12390-1425-976C-7E03-96D8C0E8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1" y="1046388"/>
            <a:ext cx="5226259" cy="1684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B0A0-9933-5922-F431-4F5D273C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1" y="3121896"/>
            <a:ext cx="5226258" cy="16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32A4-3877-CFAE-9D6A-82837770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F8A52D6-CB0A-0050-6BF2-96E9CC2F4431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Start-Goal Distance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F55118-403E-0978-05EB-522DFD2860FD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experiments (58%), the start–goal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 was below 30% of the grid shape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(width + height).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start-goal distance and algorithm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C87A6-A723-7E9A-1C49-A7EA530A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8625" y="1152840"/>
            <a:ext cx="4882976" cy="1572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E5B5C-AA22-22AD-7913-96CCF46F9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8624" y="2858891"/>
            <a:ext cx="4882976" cy="15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A465-012D-9F44-A591-657DF116D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A1A7BD-4886-66E2-5FAD-C1091197EBA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Conclusions:</a:t>
            </a:r>
          </a:p>
        </p:txBody>
      </p:sp>
    </p:spTree>
    <p:extLst>
      <p:ext uri="{BB962C8B-B14F-4D97-AF65-F5344CB8AC3E}">
        <p14:creationId xmlns:p14="http://schemas.microsoft.com/office/powerpoint/2010/main" val="424668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D1609-304F-2297-EA21-FB0AC8EA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97DB26-11C1-300D-ED0F-B9AED88181B0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experiments show: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FF9F0D-71E9-3024-7340-34D251141B93}"/>
              </a:ext>
            </a:extLst>
          </p:cNvPr>
          <p:cNvSpPr/>
          <p:nvPr/>
        </p:nvSpPr>
        <p:spPr>
          <a:xfrm>
            <a:off x="477328" y="1087404"/>
            <a:ext cx="8022616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Improving backward search by lower bounding adjacent nodes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more effective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without bounding.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is the optimal deepening depth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improving 84% of cases with an average exploration reduction of 14%.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more time-consuming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than heuristic lower bounds; therefore, the main performance metric was the number of explored nodes.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(&gt;80% obstacles).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strong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found between algorithm efficiency and either graph size or start–goal distance.</a:t>
            </a:r>
          </a:p>
        </p:txBody>
      </p:sp>
    </p:spTree>
    <p:extLst>
      <p:ext uri="{BB962C8B-B14F-4D97-AF65-F5344CB8AC3E}">
        <p14:creationId xmlns:p14="http://schemas.microsoft.com/office/powerpoint/2010/main" val="672766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C2F1-5D0F-663C-A565-ABD17E81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EEEF98A-DF43-0C7A-C2C0-87E2625B607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9589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13219</TotalTime>
  <Words>2548</Words>
  <Application>Microsoft Office PowerPoint</Application>
  <PresentationFormat>On-screen Show (16:9)</PresentationFormat>
  <Paragraphs>335</Paragraphs>
  <Slides>52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Tahoma</vt:lpstr>
      <vt:lpstr>Arial</vt:lpstr>
      <vt:lpstr>Cambria Math</vt:lpstr>
      <vt:lpstr>Wingdings</vt:lpstr>
      <vt:lpstr>Aharoni</vt:lpstr>
      <vt:lpstr>Walter Turncoat</vt:lpstr>
      <vt:lpstr>Nunito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Valdas Ivanauskas</cp:lastModifiedBy>
  <cp:revision>116</cp:revision>
  <cp:lastPrinted>2025-04-28T07:00:14Z</cp:lastPrinted>
  <dcterms:modified xsi:type="dcterms:W3CDTF">2025-04-28T07:27:44Z</dcterms:modified>
</cp:coreProperties>
</file>